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  <p:sldMasterId id="2147483761" r:id="rId2"/>
  </p:sldMasterIdLst>
  <p:sldIdLst>
    <p:sldId id="256" r:id="rId3"/>
    <p:sldId id="257" r:id="rId4"/>
    <p:sldId id="283" r:id="rId5"/>
    <p:sldId id="438" r:id="rId6"/>
    <p:sldId id="439" r:id="rId7"/>
    <p:sldId id="441" r:id="rId8"/>
    <p:sldId id="440" r:id="rId9"/>
    <p:sldId id="258" r:id="rId10"/>
    <p:sldId id="261" r:id="rId11"/>
    <p:sldId id="259" r:id="rId12"/>
    <p:sldId id="260" r:id="rId13"/>
    <p:sldId id="262" r:id="rId14"/>
    <p:sldId id="284" r:id="rId15"/>
    <p:sldId id="279" r:id="rId16"/>
    <p:sldId id="280" r:id="rId17"/>
    <p:sldId id="268" r:id="rId18"/>
    <p:sldId id="442" r:id="rId19"/>
    <p:sldId id="285" r:id="rId20"/>
    <p:sldId id="429" r:id="rId21"/>
    <p:sldId id="444" r:id="rId22"/>
    <p:sldId id="445" r:id="rId23"/>
    <p:sldId id="446" r:id="rId24"/>
    <p:sldId id="447" r:id="rId25"/>
    <p:sldId id="286" r:id="rId26"/>
    <p:sldId id="276" r:id="rId27"/>
    <p:sldId id="448" r:id="rId28"/>
    <p:sldId id="278" r:id="rId29"/>
    <p:sldId id="281" r:id="rId30"/>
    <p:sldId id="28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283" autoAdjust="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0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4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1478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90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03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26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33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48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DBAD1-D9E7-4C08-AC0D-FCF3EFD0F4D5}"/>
              </a:ext>
            </a:extLst>
          </p:cNvPr>
          <p:cNvSpPr/>
          <p:nvPr userDrawn="1"/>
        </p:nvSpPr>
        <p:spPr>
          <a:xfrm>
            <a:off x="6096000" y="952500"/>
            <a:ext cx="6096001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144282E-182B-40C9-BC95-CDE543E12624}"/>
              </a:ext>
            </a:extLst>
          </p:cNvPr>
          <p:cNvSpPr/>
          <p:nvPr userDrawn="1"/>
        </p:nvSpPr>
        <p:spPr>
          <a:xfrm>
            <a:off x="0" y="142876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31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399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96427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872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35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431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82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720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87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342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313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994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84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62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8894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2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75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6067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599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223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3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DBAD1-D9E7-4C08-AC0D-FCF3EFD0F4D5}"/>
              </a:ext>
            </a:extLst>
          </p:cNvPr>
          <p:cNvSpPr/>
          <p:nvPr userDrawn="1"/>
        </p:nvSpPr>
        <p:spPr>
          <a:xfrm>
            <a:off x="6096000" y="952500"/>
            <a:ext cx="6096001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144282E-182B-40C9-BC95-CDE543E12624}"/>
              </a:ext>
            </a:extLst>
          </p:cNvPr>
          <p:cNvSpPr/>
          <p:nvPr userDrawn="1"/>
        </p:nvSpPr>
        <p:spPr>
          <a:xfrm>
            <a:off x="0" y="142876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31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399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33944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25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42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496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64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093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159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556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26" r:id="rId18"/>
  </p:sldLayoutIdLst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98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25" r:id="rId17"/>
  </p:sldLayoutIdLst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lustración de cubo dorado y azul abstracto en 3D">
            <a:extLst>
              <a:ext uri="{FF2B5EF4-FFF2-40B4-BE49-F238E27FC236}">
                <a16:creationId xmlns:a16="http://schemas.microsoft.com/office/drawing/2014/main" id="{0BFB0368-B072-8055-69AE-9528F8AE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5E223A-E6C6-BFF3-3264-99CB5E757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5052" y="3429000"/>
            <a:ext cx="7768073" cy="1195136"/>
          </a:xfrm>
        </p:spPr>
        <p:txBody>
          <a:bodyPr>
            <a:normAutofit/>
          </a:bodyPr>
          <a:lstStyle/>
          <a:p>
            <a:r>
              <a:rPr lang="es-ES" sz="6000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</a:t>
            </a:r>
            <a:endParaRPr lang="es-CO" sz="60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0DCDB2-6B2D-8B72-DC91-3020446F5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7822" y="4769907"/>
            <a:ext cx="7756356" cy="40093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s-ES" sz="1400" b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ESDEG</a:t>
            </a:r>
            <a:endParaRPr lang="es-ES" sz="14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s-ES" sz="1400" b="1" dirty="0">
                <a:solidFill>
                  <a:schemeClr val="tx1"/>
                </a:solidFill>
                <a:latin typeface="Trebuchet MS" panose="020B0603020202020204" pitchFamily="34" charset="0"/>
              </a:rPr>
              <a:t>Maestría en Ciberseguridad y Ciberdefensa</a:t>
            </a:r>
          </a:p>
          <a:p>
            <a:pPr>
              <a:lnSpc>
                <a:spcPct val="110000"/>
              </a:lnSpc>
            </a:pPr>
            <a:r>
              <a:rPr lang="es-ES" sz="1400" b="1" dirty="0">
                <a:solidFill>
                  <a:schemeClr val="tx1"/>
                </a:solidFill>
                <a:latin typeface="Trebuchet MS" panose="020B0603020202020204" pitchFamily="34" charset="0"/>
              </a:rPr>
              <a:t>Gestión de Ciberseguridad</a:t>
            </a:r>
            <a:endParaRPr lang="es-CO" sz="14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079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049BC-AF2C-8DC7-38F0-24641B5F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6741"/>
            <a:ext cx="5644847" cy="2044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Vulnerabilidad en los sistemas de autenticación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5BB8DDB-CFF2-3BFD-7648-5C793B5F7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622" r="17777" b="18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16044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FD689-F700-3D4B-7B03-EC37DE66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471919"/>
            <a:ext cx="4611914" cy="191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Privacidad y control de los datos personales</a:t>
            </a:r>
          </a:p>
        </p:txBody>
      </p:sp>
      <p:pic>
        <p:nvPicPr>
          <p:cNvPr id="5" name="Marcador de contenido 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413A60FB-D528-9777-D282-ACCF54C3E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9834" b="11469"/>
          <a:stretch/>
        </p:blipFill>
        <p:spPr>
          <a:xfrm>
            <a:off x="4269854" y="0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8001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264FD-9F66-E683-DAB6-68689CA2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43" y="2501084"/>
            <a:ext cx="5341257" cy="1855832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Interoperabilidad entre sistemas de gestión de identidad</a:t>
            </a:r>
          </a:p>
        </p:txBody>
      </p:sp>
      <p:pic>
        <p:nvPicPr>
          <p:cNvPr id="5" name="Marcador de contenido 4" descr="Un grupo de personas sentadas alrededor de una mesa&#10;&#10;Descripción generada automáticamente">
            <a:extLst>
              <a:ext uri="{FF2B5EF4-FFF2-40B4-BE49-F238E27FC236}">
                <a16:creationId xmlns:a16="http://schemas.microsoft.com/office/drawing/2014/main" id="{153041C0-342C-3B98-D896-6FCFA4F0C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98" r="9091" b="19105"/>
          <a:stretch/>
        </p:blipFill>
        <p:spPr>
          <a:xfrm>
            <a:off x="4269854" y="0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0206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4038C-DE0F-2EDE-0D50-8096356A6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E03C4-35AB-308C-0142-7E315ADC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rebuchet MS" panose="020B0603020202020204" pitchFamily="34" charset="0"/>
              </a:rPr>
              <a:t>Normativas y marcos regulatorios sobre identidad digital </a:t>
            </a:r>
            <a:endParaRPr lang="es-CO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41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4D5E8-256C-2EC5-88A2-80B7870BB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F60E32-94BF-ACE1-242A-1B1AC4FD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Reglamento General de Protección de Datos (GDPR)</a:t>
            </a:r>
          </a:p>
        </p:txBody>
      </p:sp>
      <p:pic>
        <p:nvPicPr>
          <p:cNvPr id="33" name="Marcador de contenido 32" descr="Bandera de color azul&#10;&#10;Descripción generada automáticamente">
            <a:extLst>
              <a:ext uri="{FF2B5EF4-FFF2-40B4-BE49-F238E27FC236}">
                <a16:creationId xmlns:a16="http://schemas.microsoft.com/office/drawing/2014/main" id="{054AE268-499E-22D9-1BA6-3B45C56FD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9FF6ACA-0ACD-A0FF-773C-028DF3108AC2}"/>
              </a:ext>
            </a:extLst>
          </p:cNvPr>
          <p:cNvSpPr txBox="1"/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1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Principios Generales</a:t>
            </a: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1. Legalidad, lealtad y transparencia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2. Finalidad limitada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3. Minimización de datos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4. Exactitud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5. Limitación de retención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6. Integridad y confidencialidad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03FF0F1-4D40-5615-B08A-A20313FB7D71}"/>
              </a:ext>
            </a:extLst>
          </p:cNvPr>
          <p:cNvSpPr txBox="1">
            <a:spLocks/>
          </p:cNvSpPr>
          <p:nvPr/>
        </p:nvSpPr>
        <p:spPr>
          <a:xfrm>
            <a:off x="4684994" y="2986438"/>
            <a:ext cx="4569803" cy="2369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13555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C7240-DF81-E4A8-E0BC-86378A243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5E30F-F0B9-02BD-3F64-E9E6015D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Identidad soberana digital (SSI)</a:t>
            </a:r>
          </a:p>
        </p:txBody>
      </p:sp>
      <p:pic>
        <p:nvPicPr>
          <p:cNvPr id="9" name="Marcador de contenido 8" descr="Pies de una persona sentada en una silla&#10;&#10;Descripción generada automáticamente con confianza baja">
            <a:extLst>
              <a:ext uri="{FF2B5EF4-FFF2-40B4-BE49-F238E27FC236}">
                <a16:creationId xmlns:a16="http://schemas.microsoft.com/office/drawing/2014/main" id="{29649F6B-E971-1A5F-1D2D-166DB5BB3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7494" r="19995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46F9E82-F7D3-2BD8-01F2-6539F1580B90}"/>
              </a:ext>
            </a:extLst>
          </p:cNvPr>
          <p:cNvSpPr txBox="1"/>
          <p:nvPr/>
        </p:nvSpPr>
        <p:spPr>
          <a:xfrm>
            <a:off x="5209563" y="2160589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Ventajas: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Mayor seguridad</a:t>
            </a: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Prevención de monopolios</a:t>
            </a: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Control total por parte del usuario</a:t>
            </a: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Mayor privacidad</a:t>
            </a: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Acceso sin restricciones</a:t>
            </a: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Infraestructura descentralizada</a:t>
            </a:r>
          </a:p>
        </p:txBody>
      </p:sp>
    </p:spTree>
    <p:extLst>
      <p:ext uri="{BB962C8B-B14F-4D97-AF65-F5344CB8AC3E}">
        <p14:creationId xmlns:p14="http://schemas.microsoft.com/office/powerpoint/2010/main" val="1557156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0BF93-238E-56EF-156A-8871B4AF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990BCF-54D9-E1EC-F80D-5B009DAE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Propuestas de marcos regulatorios internacionales</a:t>
            </a:r>
          </a:p>
        </p:txBody>
      </p:sp>
      <p:pic>
        <p:nvPicPr>
          <p:cNvPr id="39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DF21CF1-150A-0D62-A05D-7A4973526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2866" b="6225"/>
          <a:stretch/>
        </p:blipFill>
        <p:spPr>
          <a:xfrm>
            <a:off x="757251" y="2388732"/>
            <a:ext cx="3856774" cy="2169435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FF28B8C8-878B-C24A-0D66-D1FB207EB554}"/>
              </a:ext>
            </a:extLst>
          </p:cNvPr>
          <p:cNvSpPr txBox="1"/>
          <p:nvPr/>
        </p:nvSpPr>
        <p:spPr>
          <a:xfrm>
            <a:off x="7181725" y="2837329"/>
            <a:ext cx="4512988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Pilares clave: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342900" marR="0" lvl="0" indent="-34290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Desarrollo de sistemas inclusivos y centrados en el usuario.</a:t>
            </a:r>
          </a:p>
          <a:p>
            <a:pPr marL="342900" marR="0" lvl="0" indent="-34290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Gobernanza de la identidad digital.</a:t>
            </a:r>
          </a:p>
          <a:p>
            <a:pPr marL="342900" marR="0" lvl="0" indent="-34290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Promoción del uso transfronterizo de la identidad digital.</a:t>
            </a:r>
          </a:p>
        </p:txBody>
      </p:sp>
    </p:spTree>
    <p:extLst>
      <p:ext uri="{BB962C8B-B14F-4D97-AF65-F5344CB8AC3E}">
        <p14:creationId xmlns:p14="http://schemas.microsoft.com/office/powerpoint/2010/main" val="369032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12AAD-7900-24B6-D5BA-24E729A19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 dirty="0"/>
              <a:t>Colombia</a:t>
            </a:r>
            <a:br>
              <a:rPr lang="es-ES" sz="2000" dirty="0"/>
            </a:br>
            <a:endParaRPr lang="es-CO" sz="2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327F87-2B5C-DF49-0DF6-DE862BDF1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142" y="1854680"/>
            <a:ext cx="4788452" cy="3890512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s-ES" dirty="0"/>
              <a:t>Constitución Artículo 15: “Todas las personas tienen derecho a su intimidad personal y familiar y a su buen nombre, y el Estado debe respetarlos y hacerlos respetar. Igualmente, tienen derecho a conocer, actualizar y rectificar las informaciones que se hayan recogido sobre ellas en los bancos de datos y en archivos de entidades públicas y privadas</a:t>
            </a:r>
          </a:p>
          <a:p>
            <a:pPr algn="just">
              <a:lnSpc>
                <a:spcPct val="90000"/>
              </a:lnSpc>
            </a:pPr>
            <a:r>
              <a:rPr lang="es-ES" dirty="0"/>
              <a:t>Ley Estatutaria 1581 de 2012 y su Decreto Reglamentario 1377 de 2013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308D09-E2D3-7A49-A312-643F6AAD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489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24870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62658-5A8C-3A38-7C7D-52E52852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93BA5-4DD8-FBBC-6086-7CB47274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chemeClr val="tx1"/>
                </a:solidFill>
                <a:latin typeface="Trebuchet MS" panose="020B0603020202020204" pitchFamily="34" charset="0"/>
              </a:rPr>
              <a:t>Tendencias emergentes y el futuro de la identidad digital</a:t>
            </a:r>
            <a:endParaRPr lang="es-CO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490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                           </a:t>
            </a:r>
            <a:r>
              <a:rPr lang="es-CO" sz="2800" b="1" dirty="0">
                <a:solidFill>
                  <a:schemeClr val="tx1"/>
                </a:solidFill>
                <a:latin typeface="Trebuchet MS" panose="020B0603020202020204" pitchFamily="34" charset="0"/>
              </a:rPr>
              <a:t>Arquitecturas  </a:t>
            </a:r>
          </a:p>
        </p:txBody>
      </p:sp>
      <p:pic>
        <p:nvPicPr>
          <p:cNvPr id="15" name="Imagen 14"/>
          <p:cNvPicPr/>
          <p:nvPr/>
        </p:nvPicPr>
        <p:blipFill>
          <a:blip r:embed="rId2"/>
          <a:stretch>
            <a:fillRect/>
          </a:stretch>
        </p:blipFill>
        <p:spPr>
          <a:xfrm>
            <a:off x="2187207" y="1988840"/>
            <a:ext cx="3286653" cy="1763708"/>
          </a:xfrm>
          <a:prstGeom prst="rect">
            <a:avLst/>
          </a:prstGeom>
        </p:spPr>
      </p:pic>
      <p:pic>
        <p:nvPicPr>
          <p:cNvPr id="16" name="Imagen 15"/>
          <p:cNvPicPr/>
          <p:nvPr/>
        </p:nvPicPr>
        <p:blipFill>
          <a:blip r:embed="rId3"/>
          <a:stretch>
            <a:fillRect/>
          </a:stretch>
        </p:blipFill>
        <p:spPr>
          <a:xfrm>
            <a:off x="7131919" y="1952348"/>
            <a:ext cx="3096344" cy="1800200"/>
          </a:xfrm>
          <a:prstGeom prst="rect">
            <a:avLst/>
          </a:prstGeom>
        </p:spPr>
      </p:pic>
      <p:pic>
        <p:nvPicPr>
          <p:cNvPr id="17" name="Imagen 16"/>
          <p:cNvPicPr/>
          <p:nvPr/>
        </p:nvPicPr>
        <p:blipFill>
          <a:blip r:embed="rId4"/>
          <a:stretch>
            <a:fillRect/>
          </a:stretch>
        </p:blipFill>
        <p:spPr>
          <a:xfrm>
            <a:off x="2107546" y="4520418"/>
            <a:ext cx="3286653" cy="2016224"/>
          </a:xfrm>
          <a:prstGeom prst="rect">
            <a:avLst/>
          </a:prstGeom>
        </p:spPr>
      </p:pic>
      <p:pic>
        <p:nvPicPr>
          <p:cNvPr id="18" name="Imagen 17"/>
          <p:cNvPicPr/>
          <p:nvPr/>
        </p:nvPicPr>
        <p:blipFill>
          <a:blip r:embed="rId5"/>
          <a:stretch>
            <a:fillRect/>
          </a:stretch>
        </p:blipFill>
        <p:spPr>
          <a:xfrm>
            <a:off x="7130043" y="4520418"/>
            <a:ext cx="3096344" cy="201622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7130043" y="1583016"/>
            <a:ext cx="262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Trebuchet MS" panose="020B0603020202020204" pitchFamily="34" charset="0"/>
              </a:rPr>
              <a:t>Arquitectura Federada</a:t>
            </a:r>
            <a:endParaRPr lang="es-CO" b="1" dirty="0">
              <a:latin typeface="Trebuchet MS" panose="020B0603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187207" y="1619508"/>
            <a:ext cx="237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Trebuchet MS" panose="020B0603020202020204" pitchFamily="34" charset="0"/>
              </a:rPr>
              <a:t>Arquitectura Aislada</a:t>
            </a:r>
            <a:endParaRPr lang="es-CO" b="1" dirty="0">
              <a:latin typeface="Trebuchet MS" panose="020B0603020202020204" pitchFamily="34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897952" y="4121880"/>
            <a:ext cx="409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Trebuchet MS" panose="020B0603020202020204" pitchFamily="34" charset="0"/>
              </a:rPr>
              <a:t>Arquitectura Centrada en el Usuario</a:t>
            </a:r>
            <a:endParaRPr lang="es-CO" b="1" dirty="0">
              <a:latin typeface="Trebuchet MS" panose="020B0603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7117525" y="4114594"/>
            <a:ext cx="327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Trebuchet MS" panose="020B0603020202020204" pitchFamily="34" charset="0"/>
              </a:rPr>
              <a:t>Arquitectura Autogestionada</a:t>
            </a:r>
            <a:endParaRPr lang="es-CO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170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DA12B-1C90-EB90-C91B-9CB8AAF0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Trebuchet MS" panose="020B0603020202020204" pitchFamily="34" charset="0"/>
              </a:rPr>
              <a:t>G</a:t>
            </a:r>
            <a:r>
              <a:rPr lang="es-CO" b="1" dirty="0">
                <a:latin typeface="Trebuchet MS" panose="020B0603020202020204" pitchFamily="34" charset="0"/>
              </a:rPr>
              <a:t>rupo 4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9B41F3-10D0-5608-72D8-AEF8B8835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7548"/>
            <a:ext cx="10353762" cy="4058751"/>
          </a:xfrm>
        </p:spPr>
        <p:txBody>
          <a:bodyPr>
            <a:normAutofit fontScale="92500" lnSpcReduction="10000"/>
          </a:bodyPr>
          <a:lstStyle/>
          <a:p>
            <a:r>
              <a:rPr lang="es-CO" sz="4800" dirty="0">
                <a:latin typeface="Trebuchet MS" panose="020B0603020202020204" pitchFamily="34" charset="0"/>
              </a:rPr>
              <a:t>Wilfredo Samboni</a:t>
            </a:r>
          </a:p>
          <a:p>
            <a:r>
              <a:rPr lang="es-CO" sz="4800" dirty="0">
                <a:latin typeface="Trebuchet MS" panose="020B0603020202020204" pitchFamily="34" charset="0"/>
              </a:rPr>
              <a:t>Jose Luis Galvis</a:t>
            </a:r>
          </a:p>
          <a:p>
            <a:r>
              <a:rPr lang="es-CO" sz="4800" dirty="0">
                <a:latin typeface="Trebuchet MS" panose="020B0603020202020204" pitchFamily="34" charset="0"/>
              </a:rPr>
              <a:t>Oscar Camargo</a:t>
            </a:r>
          </a:p>
          <a:p>
            <a:r>
              <a:rPr lang="es-CO" sz="4800" dirty="0">
                <a:latin typeface="Trebuchet MS" panose="020B0603020202020204" pitchFamily="34" charset="0"/>
              </a:rPr>
              <a:t>Carlos Rodriguez</a:t>
            </a:r>
          </a:p>
          <a:p>
            <a:r>
              <a:rPr lang="es-CO" sz="4800" dirty="0">
                <a:latin typeface="Trebuchet MS" panose="020B0603020202020204" pitchFamily="34" charset="0"/>
              </a:rPr>
              <a:t>Jaime Zamudio</a:t>
            </a:r>
          </a:p>
        </p:txBody>
      </p:sp>
    </p:spTree>
    <p:extLst>
      <p:ext uri="{BB962C8B-B14F-4D97-AF65-F5344CB8AC3E}">
        <p14:creationId xmlns:p14="http://schemas.microsoft.com/office/powerpoint/2010/main" val="2374775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040984" cy="6002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                      </a:t>
            </a:r>
            <a:r>
              <a:rPr lang="es-CO" sz="4000" b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BlockChain</a:t>
            </a:r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32" y="1434662"/>
            <a:ext cx="1016810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434724" cy="6002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                   Inteligencia Artificial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58" y="1624364"/>
            <a:ext cx="10160875" cy="48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68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4666455" cy="6002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8" y="1568668"/>
            <a:ext cx="9551529" cy="460353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552171A-BF29-91BF-8CA9-3E93CC0AAE6F}"/>
              </a:ext>
            </a:extLst>
          </p:cNvPr>
          <p:cNvSpPr txBox="1"/>
          <p:nvPr/>
        </p:nvSpPr>
        <p:spPr>
          <a:xfrm>
            <a:off x="7038888" y="170916"/>
            <a:ext cx="4976499" cy="7053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inden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4000" b="1" baseline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rebuchet MS" panose="020B0603020202020204" pitchFamily="34" charset="0"/>
                <a:cs typeface="Arial" pitchFamily="34" charset="0"/>
              </a:defRPr>
            </a:lvl1pPr>
            <a:lvl2pPr marL="720000" indent="-270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marL="102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marL="138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marL="1674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marL="20146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4018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789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3106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CO" sz="2000" dirty="0"/>
              <a:t>Autenticación Multifactor 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CO" sz="2000" dirty="0"/>
              <a:t>Biométrico</a:t>
            </a:r>
          </a:p>
        </p:txBody>
      </p:sp>
    </p:spTree>
    <p:extLst>
      <p:ext uri="{BB962C8B-B14F-4D97-AF65-F5344CB8AC3E}">
        <p14:creationId xmlns:p14="http://schemas.microsoft.com/office/powerpoint/2010/main" val="1846646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404664"/>
            <a:ext cx="4504085" cy="6002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5360" y="1268761"/>
            <a:ext cx="1101581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latin typeface="Trebuchet MS" panose="020B0603020202020204" pitchFamily="34" charset="0"/>
              </a:rPr>
              <a:t>DID</a:t>
            </a:r>
          </a:p>
          <a:p>
            <a:endParaRPr lang="es-ES" sz="1200" dirty="0">
              <a:latin typeface="Trebuchet MS" panose="020B0603020202020204" pitchFamily="34" charset="0"/>
            </a:endParaRPr>
          </a:p>
          <a:p>
            <a:r>
              <a:rPr lang="es-ES" sz="1200" b="1" dirty="0">
                <a:latin typeface="Trebuchet MS" panose="020B0603020202020204" pitchFamily="34" charset="0"/>
              </a:rPr>
              <a:t>Emisor</a:t>
            </a:r>
            <a:r>
              <a:rPr lang="es-ES" sz="1200" dirty="0">
                <a:latin typeface="Trebuchet MS" panose="020B0603020202020204" pitchFamily="34" charset="0"/>
              </a:rPr>
              <a:t> emite credenciales certificadas firmadas digitalmente y las vuelca en el </a:t>
            </a:r>
            <a:r>
              <a:rPr lang="es-ES" sz="1200" i="1" dirty="0" err="1">
                <a:latin typeface="Trebuchet MS" panose="020B0603020202020204" pitchFamily="34" charset="0"/>
              </a:rPr>
              <a:t>wallet</a:t>
            </a:r>
            <a:r>
              <a:rPr lang="es-ES" sz="1200" dirty="0">
                <a:latin typeface="Trebuchet MS" panose="020B0603020202020204" pitchFamily="34" charset="0"/>
              </a:rPr>
              <a:t> del titular.</a:t>
            </a:r>
          </a:p>
          <a:p>
            <a:r>
              <a:rPr lang="es-ES" sz="1200" b="1" dirty="0">
                <a:latin typeface="Trebuchet MS" panose="020B0603020202020204" pitchFamily="34" charset="0"/>
              </a:rPr>
              <a:t>Titular </a:t>
            </a:r>
            <a:r>
              <a:rPr lang="es-ES" sz="1200" dirty="0">
                <a:latin typeface="Trebuchet MS" panose="020B0603020202020204" pitchFamily="34" charset="0"/>
              </a:rPr>
              <a:t>a través de su </a:t>
            </a:r>
            <a:r>
              <a:rPr lang="es-ES" sz="1200" i="1" dirty="0" err="1">
                <a:latin typeface="Trebuchet MS" panose="020B0603020202020204" pitchFamily="34" charset="0"/>
              </a:rPr>
              <a:t>wallet</a:t>
            </a:r>
            <a:r>
              <a:rPr lang="es-ES" sz="1200" dirty="0">
                <a:latin typeface="Trebuchet MS" panose="020B0603020202020204" pitchFamily="34" charset="0"/>
              </a:rPr>
              <a:t> gestiona sus credenciales y las presenta ante las entidades verificadoras que las soliciten.</a:t>
            </a:r>
          </a:p>
          <a:p>
            <a:r>
              <a:rPr lang="es-ES" sz="1200" b="1" dirty="0">
                <a:latin typeface="Trebuchet MS" panose="020B0603020202020204" pitchFamily="34" charset="0"/>
              </a:rPr>
              <a:t>Verificador</a:t>
            </a:r>
            <a:r>
              <a:rPr lang="es-ES" sz="1200" dirty="0">
                <a:latin typeface="Trebuchet MS" panose="020B0603020202020204" pitchFamily="34" charset="0"/>
              </a:rPr>
              <a:t> solicita prueba y verifica que las credenciales del titular cumplen los requisitos y están correctamente certificadas por un emisor válido.</a:t>
            </a:r>
          </a:p>
          <a:p>
            <a:endParaRPr lang="es-CO" dirty="0">
              <a:latin typeface="Trebuchet MS" panose="020B0603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3" y="2825238"/>
            <a:ext cx="5734825" cy="359132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2825238"/>
            <a:ext cx="5448772" cy="367408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170DA1A-F5E8-8700-8CC0-596C5B6870CC}"/>
              </a:ext>
            </a:extLst>
          </p:cNvPr>
          <p:cNvSpPr txBox="1"/>
          <p:nvPr/>
        </p:nvSpPr>
        <p:spPr>
          <a:xfrm>
            <a:off x="7064525" y="336047"/>
            <a:ext cx="5019228" cy="4001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baseline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rebuchet MS" panose="020B0603020202020204" pitchFamily="34" charset="0"/>
                <a:cs typeface="Arial" pitchFamily="34" charset="0"/>
              </a:defRPr>
            </a:lvl1pPr>
            <a:lvl2pPr marL="720000" indent="-270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marL="102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marL="138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marL="1674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marL="20146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4018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789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3106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es-CO" dirty="0"/>
              <a:t>Identidades Digitales Soberanas</a:t>
            </a:r>
          </a:p>
        </p:txBody>
      </p:sp>
    </p:spTree>
    <p:extLst>
      <p:ext uri="{BB962C8B-B14F-4D97-AF65-F5344CB8AC3E}">
        <p14:creationId xmlns:p14="http://schemas.microsoft.com/office/powerpoint/2010/main" val="179866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9EBC2-9339-58F1-DEFE-C536D3190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A10C-30A5-D147-3923-C7EA7B55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/>
          <a:lstStyle/>
          <a:p>
            <a:pPr algn="ctr"/>
            <a:r>
              <a:rPr lang="es-ES" sz="7200" b="1" dirty="0">
                <a:solidFill>
                  <a:schemeClr val="tx1"/>
                </a:solidFill>
                <a:latin typeface="Trebuchet MS" panose="020B0603020202020204" pitchFamily="34" charset="0"/>
              </a:rPr>
              <a:t>Conclusiones</a:t>
            </a:r>
            <a:endParaRPr lang="es-CO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627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4B7C3-A26C-7DEF-8E54-C7CE91488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C6EA6BB-056B-01EB-3D7F-417ADF59AF7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7978694" cy="686593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B8548A7-76F3-DD14-95E5-07445FC4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837" y="2944585"/>
            <a:ext cx="4632163" cy="968829"/>
          </a:xfrm>
        </p:spPr>
        <p:txBody>
          <a:bodyPr>
            <a:normAutofit/>
          </a:bodyPr>
          <a:lstStyle/>
          <a:p>
            <a:pPr algn="ctr"/>
            <a:r>
              <a:rPr lang="es-ES" sz="4800" b="1" dirty="0">
                <a:solidFill>
                  <a:schemeClr val="tx1"/>
                </a:solidFill>
                <a:latin typeface="Trebuchet MS" panose="020B0603020202020204" pitchFamily="34" charset="0"/>
              </a:rPr>
              <a:t>AMENAZAS</a:t>
            </a:r>
            <a:endParaRPr lang="es-CO" sz="24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981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5CE88-ED65-71C7-5CCB-792330A36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3B1C8B-E220-3CAD-0964-9358975D7C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49" t="4823" r="21882" b="1513"/>
          <a:stretch/>
        </p:blipFill>
        <p:spPr>
          <a:xfrm>
            <a:off x="4269854" y="-1"/>
            <a:ext cx="7922146" cy="686646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BC4A347-349D-5941-B454-48A919FF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65" y="3757385"/>
            <a:ext cx="4632163" cy="96882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800" b="1" dirty="0">
                <a:solidFill>
                  <a:schemeClr val="tx1"/>
                </a:solidFill>
                <a:latin typeface="Trebuchet MS" panose="020B0603020202020204" pitchFamily="34" charset="0"/>
              </a:rPr>
              <a:t>DESAFÍOS ASEGURABILIDAD VS OPERATIVIDAD</a:t>
            </a:r>
            <a:endParaRPr lang="es-CO" sz="24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810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3888D-EDE5-7EA6-FE65-EE05A1B2C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interior, tabla, pastel, computer&#10;&#10;Descripción generada automáticamente">
            <a:extLst>
              <a:ext uri="{FF2B5EF4-FFF2-40B4-BE49-F238E27FC236}">
                <a16:creationId xmlns:a16="http://schemas.microsoft.com/office/drawing/2014/main" id="{1CD9C438-1130-52EE-D42D-42771E6C27C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6930" r="-1" b="15659"/>
          <a:stretch/>
        </p:blipFill>
        <p:spPr>
          <a:xfrm>
            <a:off x="1" y="0"/>
            <a:ext cx="7431314" cy="6858000"/>
          </a:xfrm>
          <a:prstGeom prst="rect">
            <a:avLst/>
          </a:prstGeom>
        </p:spPr>
      </p:pic>
      <p:sp>
        <p:nvSpPr>
          <p:cNvPr id="38" name="Título 1">
            <a:extLst>
              <a:ext uri="{FF2B5EF4-FFF2-40B4-BE49-F238E27FC236}">
                <a16:creationId xmlns:a16="http://schemas.microsoft.com/office/drawing/2014/main" id="{210BEE09-6241-58FC-86F2-BE4E2EDB3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837" y="2755899"/>
            <a:ext cx="4632163" cy="96882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800" b="1" dirty="0">
                <a:solidFill>
                  <a:schemeClr val="tx1"/>
                </a:solidFill>
                <a:latin typeface="Trebuchet MS" panose="020B0603020202020204" pitchFamily="34" charset="0"/>
              </a:rPr>
              <a:t>ALCANCE NORMATIVIDAD</a:t>
            </a:r>
            <a:endParaRPr lang="es-CO" sz="24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53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EAD08-3881-95C4-1BAC-07169C5F1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A230609-8BF1-9B6C-D82E-A6C98E0323D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751840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DE592A-A29B-BF02-E651-5A38158FC0B1}"/>
              </a:ext>
            </a:extLst>
          </p:cNvPr>
          <p:cNvSpPr txBox="1">
            <a:spLocks/>
          </p:cNvSpPr>
          <p:nvPr/>
        </p:nvSpPr>
        <p:spPr>
          <a:xfrm>
            <a:off x="7559837" y="2755899"/>
            <a:ext cx="4632163" cy="14387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b="1" dirty="0">
                <a:solidFill>
                  <a:schemeClr val="tx1"/>
                </a:solidFill>
                <a:latin typeface="Trebuchet MS" panose="020B0603020202020204" pitchFamily="34" charset="0"/>
              </a:rPr>
              <a:t>NUEVAS </a:t>
            </a:r>
          </a:p>
          <a:p>
            <a:pPr algn="ctr"/>
            <a:r>
              <a:rPr lang="es-ES" b="1" dirty="0">
                <a:solidFill>
                  <a:schemeClr val="tx1"/>
                </a:solidFill>
                <a:latin typeface="Trebuchet MS" panose="020B0603020202020204" pitchFamily="34" charset="0"/>
              </a:rPr>
              <a:t>HERRAMIENTAS</a:t>
            </a:r>
            <a:endParaRPr lang="es-CO" sz="18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97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865DF-4ACD-F7BC-ED5B-81EEC516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DA8FC6-BEFD-CE3D-8C6F-52390E2B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s-ES" sz="7200" b="1" dirty="0">
                <a:solidFill>
                  <a:schemeClr val="tx1"/>
                </a:solidFill>
                <a:latin typeface="Trebuchet MS" panose="020B0603020202020204" pitchFamily="34" charset="0"/>
              </a:rPr>
              <a:t>Gracias</a:t>
            </a:r>
            <a:endParaRPr lang="es-CO" sz="72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092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60A82-C52E-DC77-2847-AFC2AF339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61F73-C41B-68AC-FDC5-A815FE37E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615202"/>
            <a:ext cx="8596668" cy="1320800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s-CO" b="1" kern="0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IDENTIDAD DIGITAL GLOBAL: UN ENFOQUE INTEGRAL PARA LA PROTECCIÓN Y GESTIÓN EN EL SIGLO XXI"</a:t>
            </a:r>
          </a:p>
        </p:txBody>
      </p:sp>
    </p:spTree>
    <p:extLst>
      <p:ext uri="{BB962C8B-B14F-4D97-AF65-F5344CB8AC3E}">
        <p14:creationId xmlns:p14="http://schemas.microsoft.com/office/powerpoint/2010/main" val="2133910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BC4CE-1650-890A-03F1-6050C77A5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50" y="2792929"/>
            <a:ext cx="4088190" cy="12721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s-CO" sz="4400" dirty="0">
                <a:latin typeface="Trebuchet MS" panose="020B0603020202020204" pitchFamily="34" charset="0"/>
              </a:rPr>
              <a:t>Internet de las cosas (</a:t>
            </a:r>
            <a:r>
              <a:rPr lang="es-CO" sz="4400" dirty="0" err="1">
                <a:latin typeface="Trebuchet MS" panose="020B0603020202020204" pitchFamily="34" charset="0"/>
              </a:rPr>
              <a:t>IOT</a:t>
            </a:r>
            <a:r>
              <a:rPr lang="es-CO" sz="4400" dirty="0">
                <a:latin typeface="Trebuchet MS" panose="020B0603020202020204" pitchFamily="34" charset="0"/>
              </a:rPr>
              <a:t>)</a:t>
            </a:r>
          </a:p>
        </p:txBody>
      </p:sp>
      <p:pic>
        <p:nvPicPr>
          <p:cNvPr id="1026" name="Picture 2" descr="El IoT (Internet de las Cosas) es como un hechizo: nos conecta y  automatiza. ¡PELIGROS y BENEFICIOS!">
            <a:extLst>
              <a:ext uri="{FF2B5EF4-FFF2-40B4-BE49-F238E27FC236}">
                <a16:creationId xmlns:a16="http://schemas.microsoft.com/office/drawing/2014/main" id="{89B47EFE-C4AA-F0FB-156A-75F86E86DA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6" t="3772" b="5318"/>
          <a:stretch/>
        </p:blipFill>
        <p:spPr bwMode="auto">
          <a:xfrm>
            <a:off x="3862873" y="-1"/>
            <a:ext cx="8329127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22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DC439-C955-1BE2-117B-1D978C66B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8" y="2624319"/>
            <a:ext cx="4088190" cy="16093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Trebuchet MS" panose="020B0603020202020204" pitchFamily="34" charset="0"/>
              </a:rPr>
              <a:t>Identidad </a:t>
            </a:r>
            <a:r>
              <a:rPr lang="es-CO" sz="4800" dirty="0">
                <a:latin typeface="Trebuchet MS" panose="020B0603020202020204" pitchFamily="34" charset="0"/>
              </a:rPr>
              <a:t>Cibernética</a:t>
            </a:r>
            <a:endParaRPr lang="en-US" sz="4800" dirty="0">
              <a:latin typeface="Trebuchet MS" panose="020B0603020202020204" pitchFamily="34" charset="0"/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0A2CCC3-6A7D-9F7B-0D66-9953504B5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9251" t="6813" r="16926" b="1"/>
          <a:stretch/>
        </p:blipFill>
        <p:spPr>
          <a:xfrm>
            <a:off x="3760237" y="-1"/>
            <a:ext cx="8431763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7872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886B2-2B8A-4F5D-4379-A4231870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10" y="2573519"/>
            <a:ext cx="4088190" cy="1710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4800" dirty="0">
                <a:latin typeface="Trebuchet MS" panose="020B0603020202020204" pitchFamily="34" charset="0"/>
              </a:rPr>
              <a:t>Económica digital</a:t>
            </a:r>
          </a:p>
        </p:txBody>
      </p:sp>
      <p:pic>
        <p:nvPicPr>
          <p:cNvPr id="1030" name="Picture 6" descr="Urge cobrar impuestos a la economía digital - Latindadd">
            <a:extLst>
              <a:ext uri="{FF2B5EF4-FFF2-40B4-BE49-F238E27FC236}">
                <a16:creationId xmlns:a16="http://schemas.microsoft.com/office/drawing/2014/main" id="{37C4C729-B8A7-FC54-65E9-023DAF7B8A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2" r="13422" b="1"/>
          <a:stretch/>
        </p:blipFill>
        <p:spPr bwMode="auto">
          <a:xfrm>
            <a:off x="3844212" y="-1"/>
            <a:ext cx="8347788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886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BA1F5-C64A-10E7-8D8E-3333A49C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26" y="2634686"/>
            <a:ext cx="4088190" cy="1588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4800" dirty="0">
                <a:latin typeface="Trebuchet MS" panose="020B0603020202020204" pitchFamily="34" charset="0"/>
              </a:rPr>
              <a:t>Autenticación</a:t>
            </a:r>
            <a:r>
              <a:rPr lang="en-US" sz="4800" dirty="0">
                <a:latin typeface="Trebuchet MS" panose="020B0603020202020204" pitchFamily="34" charset="0"/>
              </a:rPr>
              <a:t> multifactorial </a:t>
            </a:r>
          </a:p>
        </p:txBody>
      </p:sp>
      <p:pic>
        <p:nvPicPr>
          <p:cNvPr id="1032" name="Picture 8" descr="Qué es el MFA? – Ciberseguridad en la UC">
            <a:extLst>
              <a:ext uri="{FF2B5EF4-FFF2-40B4-BE49-F238E27FC236}">
                <a16:creationId xmlns:a16="http://schemas.microsoft.com/office/drawing/2014/main" id="{E23E268B-76EC-7EA4-9066-FB35CBB37F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7" r="24732" b="1369"/>
          <a:stretch/>
        </p:blipFill>
        <p:spPr bwMode="auto">
          <a:xfrm>
            <a:off x="3638939" y="-1"/>
            <a:ext cx="8553061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239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B116E9-53E5-E284-28F4-FBF487E3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rebuchet MS" panose="020B0603020202020204" pitchFamily="34" charset="0"/>
              </a:rPr>
              <a:t>Desafíos en la gestión de la identidad digital</a:t>
            </a:r>
            <a:endParaRPr lang="es-CO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43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54816-A3C9-3F63-9374-7D0FC6D9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81" y="2457541"/>
            <a:ext cx="5296504" cy="19429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Fraude</a:t>
            </a:r>
            <a:r>
              <a:rPr lang="en-US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 de </a:t>
            </a: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</a:t>
            </a:r>
            <a:r>
              <a:rPr lang="en-US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 y </a:t>
            </a: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ataques</a:t>
            </a:r>
            <a:r>
              <a:rPr lang="en-US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 de </a:t>
            </a: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suplantación</a:t>
            </a:r>
          </a:p>
        </p:txBody>
      </p:sp>
      <p:pic>
        <p:nvPicPr>
          <p:cNvPr id="6" name="Marcador de contenido 5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D46FA9F4-84D2-0097-9D03-403EEBE49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974" t="21302" r="1118"/>
          <a:stretch/>
        </p:blipFill>
        <p:spPr>
          <a:xfrm>
            <a:off x="4269854" y="0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0654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Faceta">
  <a:themeElements>
    <a:clrScheme name="Rojo naranja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253</TotalTime>
  <Words>381</Words>
  <Application>Microsoft Office PowerPoint</Application>
  <PresentationFormat>Panorámica</PresentationFormat>
  <Paragraphs>73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6" baseType="lpstr">
      <vt:lpstr>Arial</vt:lpstr>
      <vt:lpstr>Calisto MT</vt:lpstr>
      <vt:lpstr>Trebuchet MS</vt:lpstr>
      <vt:lpstr>Wingdings 2</vt:lpstr>
      <vt:lpstr>Wingdings 3</vt:lpstr>
      <vt:lpstr>Pizarra</vt:lpstr>
      <vt:lpstr>Faceta</vt:lpstr>
      <vt:lpstr>Identidad Digital</vt:lpstr>
      <vt:lpstr>Grupo 4</vt:lpstr>
      <vt:lpstr>IDENTIDAD DIGITAL GLOBAL: UN ENFOQUE INTEGRAL PARA LA PROTECCIÓN Y GESTIÓN EN EL SIGLO XXI"</vt:lpstr>
      <vt:lpstr>Internet de las cosas (IOT)</vt:lpstr>
      <vt:lpstr>Identidad Cibernética</vt:lpstr>
      <vt:lpstr>Económica digital</vt:lpstr>
      <vt:lpstr>Autenticación multifactorial </vt:lpstr>
      <vt:lpstr>Desafíos en la gestión de la identidad digital</vt:lpstr>
      <vt:lpstr>Fraude de identidad y ataques de suplantación</vt:lpstr>
      <vt:lpstr>Vulnerabilidad en los sistemas de autenticación</vt:lpstr>
      <vt:lpstr>Privacidad y control de los datos personales</vt:lpstr>
      <vt:lpstr>Interoperabilidad entre sistemas de gestión de identidad</vt:lpstr>
      <vt:lpstr>Normativas y marcos regulatorios sobre identidad digital </vt:lpstr>
      <vt:lpstr>Reglamento General de Protección de Datos (GDPR)</vt:lpstr>
      <vt:lpstr>Identidad soberana digital (SSI)</vt:lpstr>
      <vt:lpstr>Propuestas de marcos regulatorios internacionales</vt:lpstr>
      <vt:lpstr>Colombia </vt:lpstr>
      <vt:lpstr>Tendencias emergentes y el futuro de la identidad digital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AMENAZAS</vt:lpstr>
      <vt:lpstr>DESAFÍOS ASEGURABILIDAD VS OPERATIVIDAD</vt:lpstr>
      <vt:lpstr>ALCANCE NORMATIVIDAD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Identidad Digital</dc:title>
  <dc:creator>Oscar Camargo</dc:creator>
  <cp:lastModifiedBy>ST. Jose Luis Galvis Montoya</cp:lastModifiedBy>
  <cp:revision>22</cp:revision>
  <dcterms:created xsi:type="dcterms:W3CDTF">2024-10-17T16:15:52Z</dcterms:created>
  <dcterms:modified xsi:type="dcterms:W3CDTF">2024-10-19T13:12:07Z</dcterms:modified>
</cp:coreProperties>
</file>